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61" r:id="rId4"/>
    <p:sldId id="273" r:id="rId5"/>
    <p:sldId id="275" r:id="rId6"/>
    <p:sldId id="283" r:id="rId7"/>
    <p:sldId id="263" r:id="rId8"/>
    <p:sldId id="269" r:id="rId9"/>
    <p:sldId id="276" r:id="rId10"/>
    <p:sldId id="277" r:id="rId11"/>
    <p:sldId id="278" r:id="rId12"/>
    <p:sldId id="279" r:id="rId13"/>
    <p:sldId id="280" r:id="rId14"/>
    <p:sldId id="270" r:id="rId15"/>
    <p:sldId id="271" r:id="rId16"/>
    <p:sldId id="268" r:id="rId17"/>
    <p:sldId id="274" r:id="rId18"/>
    <p:sldId id="281" r:id="rId19"/>
    <p:sldId id="282" r:id="rId20"/>
    <p:sldId id="272" r:id="rId21"/>
    <p:sldId id="26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BE8F-FCEE-4F2A-A371-FDBC9061857D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A85FE-E93A-4F2E-9A1C-5D66FDB28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60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Ruwvoer, krachtvoer, samengestelde</a:t>
            </a:r>
            <a:r>
              <a:rPr lang="nl-NL" baseline="0" dirty="0" smtClean="0"/>
              <a:t> voeding, enkelvoudige voeding, voedseldieren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A85FE-E93A-4F2E-9A1C-5D66FDB28E2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79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Voordeel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extruderen</a:t>
            </a:r>
            <a:r>
              <a:rPr lang="nl-NL" baseline="0" dirty="0" smtClean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A85FE-E93A-4F2E-9A1C-5D66FDB28E2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27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41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85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5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9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81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08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13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57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16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26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F26D-E9F0-4BC4-ACCA-9ADBD133672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055C-716C-42ED-82A3-B2FF25F5D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77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ervoederketen.n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tentplatform.ontwikkelcentrum.nl/CMS/CDS/Ontwikkelcentrum/Published%20content/Kenniskiem/93507%20Voeding/93507/93507/93007-o-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tentplatform.ontwikkelcentrum.nl/CMS/CDS/Ontwikkelcentrum/Published%20content/Kenniskiem/93507%20Voeding/93507/93507/93007-or-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QlqR2o6zE" TargetMode="External"/><Relationship Id="rId2" Type="http://schemas.openxmlformats.org/officeDocument/2006/relationships/hyperlink" Target="https://www.youtube.com/watch?v=ZAnlJ7RtVe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OeJv7p0Sw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1323" y="1557170"/>
            <a:ext cx="9144000" cy="2387600"/>
          </a:xfrm>
        </p:spPr>
        <p:txBody>
          <a:bodyPr/>
          <a:lstStyle/>
          <a:p>
            <a:pPr algn="l"/>
            <a:r>
              <a:rPr lang="nl-NL" b="1" dirty="0" smtClean="0"/>
              <a:t>Voeren en Verzorgen</a:t>
            </a:r>
            <a:r>
              <a:rPr lang="nl-NL" b="1" dirty="0" smtClean="0">
                <a:solidFill>
                  <a:schemeClr val="tx2"/>
                </a:solidFill>
              </a:rPr>
              <a:t/>
            </a:r>
            <a:br>
              <a:rPr lang="nl-NL" b="1" dirty="0" smtClean="0">
                <a:solidFill>
                  <a:schemeClr val="tx2"/>
                </a:solidFill>
              </a:rPr>
            </a:b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31817" y="3163600"/>
            <a:ext cx="9144000" cy="1655762"/>
          </a:xfrm>
        </p:spPr>
        <p:txBody>
          <a:bodyPr/>
          <a:lstStyle/>
          <a:p>
            <a:r>
              <a:rPr lang="nl-NL" sz="3600" dirty="0" smtClean="0">
                <a:solidFill>
                  <a:srgbClr val="FF0000"/>
                </a:solidFill>
              </a:rPr>
              <a:t>H5: Voerproductie en verpakking</a:t>
            </a:r>
          </a:p>
          <a:p>
            <a:pPr algn="l"/>
            <a:endParaRPr lang="nl-NL" dirty="0"/>
          </a:p>
          <a:p>
            <a:r>
              <a:rPr lang="nl-NL" dirty="0" smtClean="0"/>
              <a:t>Niveau 3 en 4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1" y="3991481"/>
            <a:ext cx="3962400" cy="222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45" y="753052"/>
            <a:ext cx="10515600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Voor en nadelen van </a:t>
            </a:r>
            <a:r>
              <a:rPr lang="nl-NL" b="1" dirty="0" err="1" smtClean="0">
                <a:solidFill>
                  <a:schemeClr val="tx2"/>
                </a:solidFill>
              </a:rPr>
              <a:t>extruderen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Voordelen:</a:t>
            </a:r>
          </a:p>
          <a:p>
            <a:pPr lvl="1"/>
            <a:r>
              <a:rPr lang="nl-NL" dirty="0" smtClean="0"/>
              <a:t>Verteerbaarheid hoger</a:t>
            </a:r>
          </a:p>
          <a:p>
            <a:pPr lvl="1"/>
            <a:r>
              <a:rPr lang="nl-NL" dirty="0" smtClean="0"/>
              <a:t>Na </a:t>
            </a:r>
            <a:r>
              <a:rPr lang="nl-NL" dirty="0" err="1" smtClean="0"/>
              <a:t>extruderen</a:t>
            </a:r>
            <a:r>
              <a:rPr lang="nl-NL" dirty="0" smtClean="0"/>
              <a:t> kan het mengsel nog vet opnemen</a:t>
            </a:r>
          </a:p>
          <a:p>
            <a:pPr lvl="1"/>
            <a:r>
              <a:rPr lang="nl-NL" dirty="0" smtClean="0"/>
              <a:t>Smakelijkheid groter door coating</a:t>
            </a:r>
          </a:p>
          <a:p>
            <a:pPr lvl="1"/>
            <a:r>
              <a:rPr lang="nl-NL" dirty="0" smtClean="0"/>
              <a:t>Poreuze structuur (knapperig)</a:t>
            </a:r>
          </a:p>
          <a:p>
            <a:pPr lvl="1"/>
            <a:r>
              <a:rPr lang="nl-NL" dirty="0" smtClean="0"/>
              <a:t>Veel verschillende vormen en groottes mogelijk van de brok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Nadelen:</a:t>
            </a:r>
          </a:p>
          <a:p>
            <a:pPr lvl="1"/>
            <a:r>
              <a:rPr lang="nl-NL" dirty="0" smtClean="0"/>
              <a:t>Door hoge temperaturen worden bepaalde voedingsstoffen beschadigd (vet)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Expanderen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Wordt gedaan door de Expander.</a:t>
            </a:r>
          </a:p>
          <a:p>
            <a:r>
              <a:rPr lang="nl-NL" dirty="0" smtClean="0"/>
              <a:t>Voordeel van expanderen is dat de verteerbaarheid toeneemt en toepasbaar is voor veel grondstoffen.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3" y="3224025"/>
            <a:ext cx="3566884" cy="35407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67" y="3461229"/>
            <a:ext cx="4624521" cy="30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Persen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81" y="1995054"/>
            <a:ext cx="668135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Persen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01189" y="3510276"/>
            <a:ext cx="2719766" cy="270000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838200" y="1898507"/>
            <a:ext cx="9797716" cy="4621212"/>
          </a:xfrm>
        </p:spPr>
        <p:txBody>
          <a:bodyPr/>
          <a:lstStyle/>
          <a:p>
            <a:r>
              <a:rPr lang="nl-NL" dirty="0" smtClean="0"/>
              <a:t>Met behulp van een korrelpers worden brokjes gevormd</a:t>
            </a:r>
          </a:p>
          <a:p>
            <a:r>
              <a:rPr lang="nl-NL" dirty="0" smtClean="0"/>
              <a:t>Voordelen:</a:t>
            </a:r>
          </a:p>
          <a:p>
            <a:pPr lvl="1"/>
            <a:r>
              <a:rPr lang="nl-NL" dirty="0" smtClean="0"/>
              <a:t>Temperatuur bij productie lager, dus minder voedingsstoffen verloren</a:t>
            </a:r>
          </a:p>
          <a:p>
            <a:pPr lvl="1"/>
            <a:r>
              <a:rPr lang="nl-NL" dirty="0" smtClean="0"/>
              <a:t>Harde brok</a:t>
            </a:r>
          </a:p>
          <a:p>
            <a:pPr lvl="1"/>
            <a:r>
              <a:rPr lang="nl-NL" dirty="0" smtClean="0"/>
              <a:t>Voedingsstoffen komen geleidelijk vrij in het lichaam</a:t>
            </a:r>
          </a:p>
          <a:p>
            <a:r>
              <a:rPr lang="nl-NL" dirty="0" smtClean="0"/>
              <a:t>Nadelen:</a:t>
            </a:r>
          </a:p>
          <a:p>
            <a:pPr lvl="1"/>
            <a:r>
              <a:rPr lang="nl-NL" dirty="0" smtClean="0"/>
              <a:t>Minder smakelijk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Voerproductie </a:t>
            </a:r>
            <a:r>
              <a:rPr lang="nl-NL" b="1" dirty="0" err="1" smtClean="0">
                <a:solidFill>
                  <a:schemeClr val="tx2"/>
                </a:solidFill>
              </a:rPr>
              <a:t>Natvoer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l-NL" dirty="0"/>
              <a:t>Grondstoffen aanleveren en opslag</a:t>
            </a:r>
          </a:p>
          <a:p>
            <a:pPr marL="514350" indent="-514350">
              <a:buAutoNum type="arabicPeriod"/>
            </a:pPr>
            <a:r>
              <a:rPr lang="nl-NL" dirty="0"/>
              <a:t>Malen en mengen</a:t>
            </a:r>
          </a:p>
          <a:p>
            <a:pPr marL="514350" indent="-514350">
              <a:buAutoNum type="arabicPeriod"/>
            </a:pPr>
            <a:r>
              <a:rPr lang="nl-NL" dirty="0" smtClean="0"/>
              <a:t>Verpakken (inblikken)</a:t>
            </a:r>
          </a:p>
          <a:p>
            <a:pPr marL="514350" indent="-514350">
              <a:buAutoNum type="arabicPeriod"/>
            </a:pPr>
            <a:r>
              <a:rPr lang="nl-NL" dirty="0" smtClean="0"/>
              <a:t>Sterilisatie of diepvries 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Soms vriesdrogen voor het verpakken =</a:t>
            </a:r>
          </a:p>
          <a:p>
            <a:pPr marL="0" indent="0">
              <a:buNone/>
            </a:pPr>
            <a:r>
              <a:rPr lang="nl-NL" dirty="0" smtClean="0"/>
              <a:t>Vocht onttrekken door het sterk in te vriezen.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Wat zijn de voordelen en nadelen van </a:t>
            </a:r>
            <a:r>
              <a:rPr lang="nl-NL" dirty="0" err="1" smtClean="0"/>
              <a:t>natvoer</a:t>
            </a:r>
            <a:r>
              <a:rPr lang="nl-NL" dirty="0" smtClean="0"/>
              <a:t>?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natvo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44" y="1825625"/>
            <a:ext cx="4307956" cy="2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Additieven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Additieven zijn stoffen die aan voeding worden toegevoegd, maar die geen voedingswaarde hebben. </a:t>
            </a:r>
          </a:p>
          <a:p>
            <a:pPr lvl="1"/>
            <a:r>
              <a:rPr lang="nl-NL" dirty="0" smtClean="0"/>
              <a:t>Emulgatoren (</a:t>
            </a:r>
            <a:r>
              <a:rPr lang="nl-NL" dirty="0" err="1" smtClean="0"/>
              <a:t>lecitine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Antioxidanten</a:t>
            </a:r>
          </a:p>
          <a:p>
            <a:pPr lvl="1"/>
            <a:r>
              <a:rPr lang="nl-NL" dirty="0" smtClean="0"/>
              <a:t>Conserveermiddelen</a:t>
            </a:r>
          </a:p>
          <a:p>
            <a:pPr lvl="1"/>
            <a:r>
              <a:rPr lang="nl-NL" dirty="0" smtClean="0"/>
              <a:t>Verdikkingsmiddelen</a:t>
            </a:r>
          </a:p>
          <a:p>
            <a:pPr lvl="1"/>
            <a:r>
              <a:rPr lang="nl-NL" dirty="0" smtClean="0"/>
              <a:t>Antiklontermiddelen</a:t>
            </a:r>
          </a:p>
          <a:p>
            <a:pPr lvl="1"/>
            <a:r>
              <a:rPr lang="nl-NL" dirty="0" smtClean="0"/>
              <a:t>Bindmiddelen</a:t>
            </a:r>
          </a:p>
          <a:p>
            <a:pPr lvl="1"/>
            <a:r>
              <a:rPr lang="nl-NL" dirty="0" smtClean="0"/>
              <a:t>Kleurstoffen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8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16" y="172620"/>
            <a:ext cx="851254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Regels diervoeding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de productie van diervoeding worden net zoveel eisen gesteld als bij de productie van onze voeding.</a:t>
            </a:r>
          </a:p>
          <a:p>
            <a:r>
              <a:rPr lang="nl-NL" dirty="0" smtClean="0"/>
              <a:t>De Federatie Nederlandse Diervoederketen (FND) is verantwoordelijk voor de diervoederkwaliteit en wetgeving in Nederland.</a:t>
            </a:r>
          </a:p>
          <a:p>
            <a:r>
              <a:rPr lang="nl-NL" dirty="0" err="1" smtClean="0"/>
              <a:t>Steeksproefsgewijs</a:t>
            </a:r>
            <a:r>
              <a:rPr lang="nl-NL" dirty="0" smtClean="0"/>
              <a:t> onderzoek naar salmonella, </a:t>
            </a:r>
            <a:r>
              <a:rPr lang="nl-NL" dirty="0" err="1" smtClean="0"/>
              <a:t>enterobacterien</a:t>
            </a:r>
            <a:r>
              <a:rPr lang="nl-NL" dirty="0" smtClean="0"/>
              <a:t>, gisten en schimmels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https://www.diervoederketen.nl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19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Houdbaarheid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Wat is bepalend voor de houdbaarheid van diervoeding?</a:t>
            </a:r>
          </a:p>
          <a:p>
            <a:pPr lvl="1"/>
            <a:r>
              <a:rPr lang="nl-NL" dirty="0" smtClean="0"/>
              <a:t>Samenstelling van het voer</a:t>
            </a:r>
          </a:p>
          <a:p>
            <a:pPr lvl="1"/>
            <a:r>
              <a:rPr lang="nl-NL" dirty="0" smtClean="0"/>
              <a:t>Conservering (</a:t>
            </a:r>
            <a:r>
              <a:rPr lang="nl-NL" dirty="0" err="1" smtClean="0"/>
              <a:t>anti-oxidanten</a:t>
            </a:r>
            <a:r>
              <a:rPr lang="nl-NL" dirty="0" smtClean="0"/>
              <a:t>, verhitting, etc.)</a:t>
            </a:r>
          </a:p>
          <a:p>
            <a:pPr lvl="1"/>
            <a:r>
              <a:rPr lang="nl-NL" dirty="0" smtClean="0"/>
              <a:t>Bewaarcondities (koel, droog en donker)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Veel vet = minder lang houdbaar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 smtClean="0"/>
              <a:t>Waar kijk je naar om de versheid te bepalen?</a:t>
            </a:r>
          </a:p>
          <a:p>
            <a:pPr lvl="2"/>
            <a:r>
              <a:rPr lang="nl-NL" dirty="0" smtClean="0"/>
              <a:t>Schimmels</a:t>
            </a:r>
          </a:p>
          <a:p>
            <a:pPr lvl="2"/>
            <a:r>
              <a:rPr lang="nl-NL" dirty="0" smtClean="0"/>
              <a:t>Zuur</a:t>
            </a:r>
          </a:p>
          <a:p>
            <a:pPr lvl="2"/>
            <a:r>
              <a:rPr lang="nl-NL" dirty="0" smtClean="0"/>
              <a:t>Rans (splitsing en </a:t>
            </a:r>
            <a:r>
              <a:rPr lang="nl-NL" dirty="0" err="1" smtClean="0"/>
              <a:t>vervluchting</a:t>
            </a:r>
            <a:r>
              <a:rPr lang="nl-NL" dirty="0" smtClean="0"/>
              <a:t> van vetzuren)</a:t>
            </a:r>
          </a:p>
          <a:p>
            <a:pPr lvl="2"/>
            <a:r>
              <a:rPr lang="nl-NL" dirty="0" smtClean="0"/>
              <a:t>Verkleuringen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4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Bewaren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Bewaren van droogvoer</a:t>
            </a:r>
          </a:p>
          <a:p>
            <a:pPr lvl="1"/>
            <a:r>
              <a:rPr lang="nl-NL" dirty="0" smtClean="0"/>
              <a:t>Ongeopend: 12-18 maanden houdbaar mits donker, koel en droog</a:t>
            </a:r>
          </a:p>
          <a:p>
            <a:pPr lvl="1"/>
            <a:r>
              <a:rPr lang="nl-NL" dirty="0" smtClean="0"/>
              <a:t>Geopend: ongeveer 4 weken mits donker, koel, droog en luchtledig</a:t>
            </a:r>
          </a:p>
          <a:p>
            <a:r>
              <a:rPr lang="nl-NL" dirty="0" smtClean="0"/>
              <a:t>Bewaren van </a:t>
            </a:r>
            <a:r>
              <a:rPr lang="nl-NL" dirty="0" err="1" smtClean="0"/>
              <a:t>natvoer</a:t>
            </a:r>
            <a:endParaRPr lang="nl-NL" dirty="0" smtClean="0"/>
          </a:p>
          <a:p>
            <a:pPr lvl="1"/>
            <a:r>
              <a:rPr lang="nl-NL" dirty="0" smtClean="0"/>
              <a:t>Ongeopend erg lang houdbaar (24 maanden)</a:t>
            </a:r>
          </a:p>
          <a:p>
            <a:pPr lvl="1"/>
            <a:r>
              <a:rPr lang="nl-NL" dirty="0" smtClean="0"/>
              <a:t>Geopend in koelkast maximaal 48 uur houdbaar en op kamertemperatuur serveren.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0" y="4322618"/>
            <a:ext cx="3570960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39197"/>
            <a:ext cx="10515600" cy="1325563"/>
          </a:xfrm>
        </p:spPr>
        <p:txBody>
          <a:bodyPr/>
          <a:lstStyle/>
          <a:p>
            <a:r>
              <a:rPr lang="nl-NL" b="1" dirty="0" smtClean="0"/>
              <a:t>De vorige les…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64760"/>
            <a:ext cx="10515600" cy="4351338"/>
          </a:xfrm>
        </p:spPr>
        <p:txBody>
          <a:bodyPr/>
          <a:lstStyle/>
          <a:p>
            <a:r>
              <a:rPr lang="nl-NL" dirty="0" smtClean="0"/>
              <a:t>Introductie blok 3</a:t>
            </a:r>
          </a:p>
          <a:p>
            <a:r>
              <a:rPr lang="nl-NL" dirty="0" smtClean="0"/>
              <a:t>Hoofdstuk 4  - Welzijn en duurzaam </a:t>
            </a:r>
            <a:r>
              <a:rPr lang="nl-NL" dirty="0" smtClean="0"/>
              <a:t>voeren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514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Verpakking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5"/>
          </a:xfrm>
        </p:spPr>
        <p:txBody>
          <a:bodyPr>
            <a:normAutofit/>
          </a:bodyPr>
          <a:lstStyle/>
          <a:p>
            <a:pPr lvl="1"/>
            <a:r>
              <a:rPr lang="nl-NL" sz="3200" dirty="0" smtClean="0"/>
              <a:t>Wat moet er op de verpakking staan?</a:t>
            </a:r>
          </a:p>
          <a:p>
            <a:pPr lvl="1"/>
            <a:endParaRPr lang="nl-NL" sz="3200" dirty="0" smtClean="0"/>
          </a:p>
          <a:p>
            <a:pPr lvl="1"/>
            <a:r>
              <a:rPr lang="nl-NL" sz="3200" dirty="0" smtClean="0"/>
              <a:t>Lees hoofdstuk 5.3 nog eens goed door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63" y="2216943"/>
            <a:ext cx="3792537" cy="37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27" y="808471"/>
            <a:ext cx="10515600" cy="1325563"/>
          </a:xfrm>
        </p:spPr>
        <p:txBody>
          <a:bodyPr/>
          <a:lstStyle/>
          <a:p>
            <a:r>
              <a:rPr lang="nl-NL" b="1" dirty="0" smtClean="0"/>
              <a:t>Opdracht 5.4 Kenniskiem Dieetvoeding</a:t>
            </a:r>
            <a:endParaRPr lang="nl-NL" b="1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06" y="4311052"/>
            <a:ext cx="5112940" cy="136009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16" y="2383971"/>
            <a:ext cx="5060884" cy="385416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913418" y="2383971"/>
            <a:ext cx="482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Klaar? Maak de oefentoets bij 5.5 van Kenniskiem Dieetvoeding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1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b="1" dirty="0" smtClean="0"/>
              <a:t>Wat gaan we vandaag doen?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35383"/>
            <a:ext cx="10515600" cy="4351338"/>
          </a:xfrm>
        </p:spPr>
        <p:txBody>
          <a:bodyPr/>
          <a:lstStyle/>
          <a:p>
            <a:r>
              <a:rPr lang="nl-NL" dirty="0" smtClean="0"/>
              <a:t>Les H5: Voerproductie</a:t>
            </a:r>
            <a:r>
              <a:rPr lang="nl-NL" dirty="0"/>
              <a:t> </a:t>
            </a:r>
            <a:r>
              <a:rPr lang="nl-NL" dirty="0" smtClean="0"/>
              <a:t>en verpakking </a:t>
            </a:r>
          </a:p>
          <a:p>
            <a:r>
              <a:rPr lang="nl-NL" dirty="0" smtClean="0"/>
              <a:t>Opdracht </a:t>
            </a:r>
            <a:r>
              <a:rPr lang="nl-NL" dirty="0" smtClean="0"/>
              <a:t>voerverpakking</a:t>
            </a:r>
            <a:endParaRPr lang="nl-NL" dirty="0" smtClean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06" y="4311052"/>
            <a:ext cx="5112940" cy="13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Voerproductie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soorten voer kennen jullie?</a:t>
            </a:r>
          </a:p>
          <a:p>
            <a:r>
              <a:rPr lang="nl-NL" dirty="0" smtClean="0"/>
              <a:t>Zit er verschil in de productie van deze voeding?</a:t>
            </a:r>
          </a:p>
          <a:p>
            <a:r>
              <a:rPr lang="nl-NL" dirty="0" smtClean="0"/>
              <a:t>Wat zijn grondstoffen?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3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Voerproductie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Veevoer</a:t>
            </a:r>
            <a:endParaRPr lang="nl-NL" sz="3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Landbouwhuisdieren</a:t>
            </a:r>
          </a:p>
          <a:p>
            <a:pPr lvl="1"/>
            <a:r>
              <a:rPr lang="nl-NL" dirty="0" smtClean="0"/>
              <a:t>Koe, schaap, geit, kip, etc. </a:t>
            </a:r>
          </a:p>
          <a:p>
            <a:r>
              <a:rPr lang="nl-NL" dirty="0" smtClean="0"/>
              <a:t>Vaak in zakken van 15 kg en meer (bulk)</a:t>
            </a:r>
          </a:p>
          <a:p>
            <a:r>
              <a:rPr lang="nl-NL" dirty="0" smtClean="0"/>
              <a:t>Uitstraling: functioneel</a:t>
            </a:r>
          </a:p>
          <a:p>
            <a:r>
              <a:rPr lang="nl-NL" dirty="0" smtClean="0"/>
              <a:t>Kosten: zo laag mogelijk met behoud van kwaliteit</a:t>
            </a:r>
          </a:p>
          <a:p>
            <a:r>
              <a:rPr lang="nl-NL" dirty="0" smtClean="0"/>
              <a:t>Doelstelling: productie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z="3600" dirty="0" err="1" smtClean="0"/>
              <a:t>Petfood</a:t>
            </a:r>
            <a:endParaRPr lang="nl-NL" sz="36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Gezelschapsdieren</a:t>
            </a:r>
          </a:p>
          <a:p>
            <a:pPr lvl="1"/>
            <a:r>
              <a:rPr lang="nl-NL" dirty="0" smtClean="0"/>
              <a:t>Hond</a:t>
            </a:r>
            <a:r>
              <a:rPr lang="nl-NL" dirty="0"/>
              <a:t>, Kat Cavia, Hamster, etc.</a:t>
            </a:r>
          </a:p>
          <a:p>
            <a:r>
              <a:rPr lang="nl-NL" dirty="0" smtClean="0"/>
              <a:t>Vaak in individuele verpakkingen van 0,5 – 15 kg</a:t>
            </a:r>
          </a:p>
          <a:p>
            <a:r>
              <a:rPr lang="nl-NL" dirty="0" smtClean="0"/>
              <a:t>Uitstraling ‘’glossy’’</a:t>
            </a:r>
          </a:p>
          <a:p>
            <a:r>
              <a:rPr lang="nl-NL" dirty="0" smtClean="0"/>
              <a:t>Kosten: veel variatie</a:t>
            </a:r>
          </a:p>
          <a:p>
            <a:r>
              <a:rPr lang="nl-NL" dirty="0" smtClean="0"/>
              <a:t>Doel: recreatie en gezelschap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56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1468582"/>
            <a:ext cx="3245670" cy="488070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5" y="1933151"/>
            <a:ext cx="4416137" cy="44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3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Voerproductie in de fabriek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Filmpje voerproductie:</a:t>
            </a:r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www.youtube.com/watch?v=ZAnlJ7RtVeI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https://www.youtube.com/watch?v=4zQlqR2o6zE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Dierlijke bijproducten in hondenvoeding:</a:t>
            </a:r>
          </a:p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www.youtube.com/watch?v=5OeJv7p0Swc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5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Voerproductie Droogvoer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dirty="0" smtClean="0"/>
              <a:t>Grondstoffen aanleveren en opslag</a:t>
            </a:r>
          </a:p>
          <a:p>
            <a:pPr marL="514350" indent="-514350">
              <a:buAutoNum type="arabicPeriod"/>
            </a:pPr>
            <a:r>
              <a:rPr lang="nl-NL" dirty="0" smtClean="0"/>
              <a:t>Malen en mengen</a:t>
            </a:r>
          </a:p>
          <a:p>
            <a:pPr marL="514350" indent="-514350">
              <a:buAutoNum type="arabicPeriod"/>
            </a:pPr>
            <a:r>
              <a:rPr lang="nl-NL" dirty="0" smtClean="0"/>
              <a:t>1. Persen en/of </a:t>
            </a:r>
            <a:r>
              <a:rPr lang="nl-NL" b="1" dirty="0" err="1" smtClean="0"/>
              <a:t>extruderen</a:t>
            </a:r>
            <a:r>
              <a:rPr lang="nl-NL" dirty="0" smtClean="0"/>
              <a:t> = het mengsel gaat onder druk (stoom) door een machine die het mengsel kneedt en samendrukt 2. </a:t>
            </a:r>
            <a:r>
              <a:rPr lang="nl-NL" b="1" dirty="0" smtClean="0"/>
              <a:t>Expanderen</a:t>
            </a:r>
            <a:r>
              <a:rPr lang="nl-NL" dirty="0" smtClean="0"/>
              <a:t> = het mengsel wordt verwarmd maar niet geperst. </a:t>
            </a:r>
          </a:p>
          <a:p>
            <a:pPr marL="514350" indent="-514350">
              <a:buAutoNum type="arabicPeriod"/>
            </a:pPr>
            <a:r>
              <a:rPr lang="nl-NL" dirty="0" smtClean="0"/>
              <a:t>Drogen</a:t>
            </a:r>
          </a:p>
          <a:p>
            <a:pPr marL="514350" indent="-514350">
              <a:buAutoNum type="arabicPeriod"/>
            </a:pPr>
            <a:r>
              <a:rPr lang="nl-NL" dirty="0" smtClean="0"/>
              <a:t>Toevoegen extra stoffen (via een coating)</a:t>
            </a:r>
          </a:p>
          <a:p>
            <a:pPr marL="514350" indent="-514350">
              <a:buAutoNum type="arabicPeriod"/>
            </a:pPr>
            <a:r>
              <a:rPr lang="nl-NL" dirty="0" smtClean="0"/>
              <a:t>Koelen</a:t>
            </a:r>
          </a:p>
          <a:p>
            <a:pPr marL="514350" indent="-514350">
              <a:buAutoNum type="arabicPeriod"/>
            </a:pPr>
            <a:r>
              <a:rPr lang="nl-NL" dirty="0" smtClean="0"/>
              <a:t>Verpakken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27745" b="25132"/>
          <a:stretch/>
        </p:blipFill>
        <p:spPr>
          <a:xfrm>
            <a:off x="8572500" y="4567648"/>
            <a:ext cx="3522518" cy="16599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220" y="5412310"/>
            <a:ext cx="3505968" cy="7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44" y="2302548"/>
            <a:ext cx="6781711" cy="358711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Extruderen</a:t>
            </a:r>
            <a:endParaRPr lang="nl-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6F8D6EB-5BFF-42F3-8DF1-A8C917A9BDBB}" vid="{404B5B23-E57D-4C47-9386-622C3E8ADD0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276</TotalTime>
  <Words>586</Words>
  <Application>Microsoft Office PowerPoint</Application>
  <PresentationFormat>Breedbeeld</PresentationFormat>
  <Paragraphs>123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Thema1</vt:lpstr>
      <vt:lpstr>Voeren en Verzorgen </vt:lpstr>
      <vt:lpstr>De vorige les…</vt:lpstr>
      <vt:lpstr>Wat gaan we vandaag doen?</vt:lpstr>
      <vt:lpstr>Voerproductie</vt:lpstr>
      <vt:lpstr>Voerproductie</vt:lpstr>
      <vt:lpstr>PowerPoint-presentatie</vt:lpstr>
      <vt:lpstr>Voerproductie in de fabriek</vt:lpstr>
      <vt:lpstr>Voerproductie Droogvoer</vt:lpstr>
      <vt:lpstr>Extruderen</vt:lpstr>
      <vt:lpstr>Voor en nadelen van extruderen</vt:lpstr>
      <vt:lpstr>Expanderen</vt:lpstr>
      <vt:lpstr>Persen</vt:lpstr>
      <vt:lpstr>Persen</vt:lpstr>
      <vt:lpstr>Voerproductie Natvoer</vt:lpstr>
      <vt:lpstr>Additieven</vt:lpstr>
      <vt:lpstr>PowerPoint-presentatie</vt:lpstr>
      <vt:lpstr>Regels diervoeding</vt:lpstr>
      <vt:lpstr>Houdbaarheid</vt:lpstr>
      <vt:lpstr>Bewaren</vt:lpstr>
      <vt:lpstr>Verpakking</vt:lpstr>
      <vt:lpstr>Opdracht 5.4 Kenniskiem Dieetvoeding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Dieetvoeding en Voerproductie</dc:title>
  <dc:creator>Weijden, Yorike van der</dc:creator>
  <cp:lastModifiedBy>Helanie Wikkerink - Aalders</cp:lastModifiedBy>
  <cp:revision>33</cp:revision>
  <dcterms:created xsi:type="dcterms:W3CDTF">2017-10-01T17:03:42Z</dcterms:created>
  <dcterms:modified xsi:type="dcterms:W3CDTF">2021-01-07T11:07:12Z</dcterms:modified>
</cp:coreProperties>
</file>